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86" r:id="rId7"/>
    <p:sldId id="285"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7" r:id="rId30"/>
    <p:sldId id="288" r:id="rId31"/>
    <p:sldId id="289" r:id="rId32"/>
    <p:sldId id="290" r:id="rId3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30" autoAdjust="0"/>
    <p:restoredTop sz="94660"/>
  </p:normalViewPr>
  <p:slideViewPr>
    <p:cSldViewPr snapToGrid="0">
      <p:cViewPr>
        <p:scale>
          <a:sx n="100" d="100"/>
          <a:sy n="100" d="100"/>
        </p:scale>
        <p:origin x="-58" y="28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3392748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681708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1375999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187413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1246379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66675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71827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1209231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3327665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2594899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D5D4-4285-46CD-9E0D-055B6CBEAEF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p14="http://schemas.microsoft.com/office/powerpoint/2010/main" val="1391198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FD5D4-4285-46CD-9E0D-055B6CBEAEF9}" type="datetimeFigureOut">
              <a:rPr lang="ru-RU" smtClean="0"/>
              <a:pPr/>
              <a:t>09.12.2020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337C0-A595-4684-AD92-59AFF7AD2324}" type="slidenum">
              <a:rPr lang="ru-RU" smtClean="0"/>
              <a:pPr/>
              <a:t>‹#›</a:t>
            </a:fld>
            <a:endParaRPr lang="ru-RU"/>
          </a:p>
        </p:txBody>
      </p:sp>
    </p:spTree>
    <p:extLst>
      <p:ext uri="{BB962C8B-B14F-4D97-AF65-F5344CB8AC3E}">
        <p14:creationId xmlns:p14="http://schemas.microsoft.com/office/powerpoint/2010/main" val="1653170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925" y="952500"/>
            <a:ext cx="11887200" cy="4296369"/>
          </a:xfrm>
          <a:prstGeom prst="rect">
            <a:avLst/>
          </a:prstGeom>
        </p:spPr>
        <p:txBody>
          <a:bodyPr wrap="square">
            <a:spAutoFit/>
          </a:bodyPr>
          <a:lstStyle/>
          <a:p>
            <a:pPr algn="just"/>
            <a:r>
              <a:rPr lang="ru-RU" sz="3600" b="1" smtClean="0">
                <a:latin typeface="Times New Roman" pitchFamily="18" charset="0"/>
                <a:cs typeface="Times New Roman" pitchFamily="18" charset="0"/>
              </a:rPr>
              <a:t>Тема 8. </a:t>
            </a:r>
            <a:r>
              <a:rPr lang="ru-RU" sz="3600" b="1" dirty="0" smtClean="0">
                <a:latin typeface="Times New Roman" pitchFamily="18" charset="0"/>
                <a:cs typeface="Times New Roman" pitchFamily="18" charset="0"/>
              </a:rPr>
              <a:t>Внедрение результатов системного анализа.</a:t>
            </a:r>
            <a:endParaRPr lang="ru-RU" sz="3600" dirty="0" smtClean="0">
              <a:latin typeface="Times New Roman" pitchFamily="18" charset="0"/>
              <a:cs typeface="Times New Roman" pitchFamily="18" charset="0"/>
            </a:endParaRPr>
          </a:p>
          <a:p>
            <a:pPr algn="just">
              <a:lnSpc>
                <a:spcPct val="107000"/>
              </a:lnSpc>
              <a:spcAft>
                <a:spcPts val="800"/>
              </a:spcAft>
            </a:pPr>
            <a:r>
              <a:rPr lang="ru-RU" sz="3600" b="1" dirty="0" smtClean="0">
                <a:effectLst/>
                <a:latin typeface="Times New Roman" pitchFamily="18" charset="0"/>
                <a:ea typeface="Calibri" panose="020F0502020204030204" pitchFamily="34" charset="0"/>
                <a:cs typeface="Times New Roman" pitchFamily="18" charset="0"/>
              </a:rPr>
              <a:t> </a:t>
            </a:r>
            <a:endParaRPr lang="ru-RU" sz="2800" dirty="0" smtClean="0">
              <a:effectLst/>
              <a:latin typeface="Times New Roman" pitchFamily="18" charset="0"/>
              <a:ea typeface="Calibri" panose="020F0502020204030204" pitchFamily="34" charset="0"/>
              <a:cs typeface="Times New Roman" pitchFamily="18" charset="0"/>
            </a:endParaRPr>
          </a:p>
          <a:p>
            <a:pPr marL="742950" lvl="0" indent="-742950" algn="just">
              <a:buFont typeface="+mj-lt"/>
              <a:buAutoNum type="arabicPeriod"/>
            </a:pPr>
            <a:r>
              <a:rPr lang="ru-RU" sz="3200" dirty="0" smtClean="0">
                <a:latin typeface="Times New Roman" pitchFamily="18" charset="0"/>
                <a:cs typeface="Times New Roman" pitchFamily="18" charset="0"/>
              </a:rPr>
              <a:t>Системная практика</a:t>
            </a:r>
          </a:p>
          <a:p>
            <a:pPr marL="742950" lvl="0" indent="-742950" algn="just">
              <a:buFont typeface="+mj-lt"/>
              <a:buAutoNum type="arabicPeriod"/>
            </a:pPr>
            <a:r>
              <a:rPr lang="ru-RU" sz="3200" dirty="0" smtClean="0">
                <a:latin typeface="Times New Roman" pitchFamily="18" charset="0"/>
                <a:cs typeface="Times New Roman" pitchFamily="18" charset="0"/>
              </a:rPr>
              <a:t>Условия участия заинтересованных сторон в системном анализе</a:t>
            </a:r>
          </a:p>
          <a:p>
            <a:pPr marL="742950" lvl="0" indent="-742950" algn="just">
              <a:buFont typeface="+mj-lt"/>
              <a:buAutoNum type="arabicPeriod"/>
            </a:pPr>
            <a:r>
              <a:rPr lang="ru-RU" sz="3200" dirty="0" smtClean="0">
                <a:latin typeface="Times New Roman" pitchFamily="18" charset="0"/>
                <a:cs typeface="Times New Roman" pitchFamily="18" charset="0"/>
              </a:rPr>
              <a:t>Особенности внедрения результатов системного анализа</a:t>
            </a:r>
          </a:p>
          <a:p>
            <a:pPr marL="742950" lvl="0" indent="-742950" algn="just">
              <a:buFont typeface="+mj-lt"/>
              <a:buAutoNum type="arabicPeriod"/>
            </a:pPr>
            <a:r>
              <a:rPr lang="ru-RU" sz="3200" dirty="0" smtClean="0">
                <a:latin typeface="Times New Roman" pitchFamily="18" charset="0"/>
                <a:cs typeface="Times New Roman" pitchFamily="18" charset="0"/>
              </a:rPr>
              <a:t>Этика системного анализа</a:t>
            </a:r>
          </a:p>
          <a:p>
            <a:pPr marL="742950" lvl="0" indent="-742950" algn="just">
              <a:buFont typeface="+mj-lt"/>
              <a:buAutoNum type="arabicPeriod"/>
            </a:pPr>
            <a:r>
              <a:rPr lang="ru-RU" sz="3200" dirty="0" smtClean="0">
                <a:latin typeface="Times New Roman" pitchFamily="18" charset="0"/>
                <a:cs typeface="Times New Roman" pitchFamily="18" charset="0"/>
              </a:rPr>
              <a:t>Этика систем</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2842860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8136" y="185737"/>
            <a:ext cx="11853863" cy="6555641"/>
          </a:xfrm>
          <a:prstGeom prst="rect">
            <a:avLst/>
          </a:prstGeom>
        </p:spPr>
        <p:txBody>
          <a:bodyPr wrap="square">
            <a:spAutoFit/>
          </a:bodyPr>
          <a:lstStyle/>
          <a:p>
            <a:pPr algn="just"/>
            <a:r>
              <a:rPr lang="ru-RU" sz="2800" b="1" dirty="0" smtClean="0">
                <a:latin typeface="Times New Roman" pitchFamily="18" charset="0"/>
                <a:cs typeface="Times New Roman" pitchFamily="18" charset="0"/>
              </a:rPr>
              <a:t>3. Особенности внедрения результатов системного анализа</a:t>
            </a:r>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a:t>
            </a:r>
          </a:p>
          <a:p>
            <a:pPr algn="just"/>
            <a:r>
              <a:rPr lang="ru-RU" sz="2800" dirty="0" smtClean="0">
                <a:latin typeface="Times New Roman" pitchFamily="18" charset="0"/>
                <a:cs typeface="Times New Roman" pitchFamily="18" charset="0"/>
              </a:rPr>
              <a:t>В реальной жизни очень редко бывает так. что сначала проводят исследование, а затем его результаты внедряют в практику. Такое положение вещей можно наблюдать только в отношении очень простых технических систем, когда для поиска решения проблемы достаточно одной математической модели. Экономические и другие </a:t>
            </a:r>
            <a:r>
              <a:rPr lang="ru-RU" sz="2800" dirty="0" err="1" smtClean="0">
                <a:latin typeface="Times New Roman" pitchFamily="18" charset="0"/>
                <a:cs typeface="Times New Roman" pitchFamily="18" charset="0"/>
              </a:rPr>
              <a:t>социокультурные</a:t>
            </a:r>
            <a:r>
              <a:rPr lang="ru-RU" sz="2800" dirty="0" smtClean="0">
                <a:latin typeface="Times New Roman" pitchFamily="18" charset="0"/>
                <a:cs typeface="Times New Roman" pitchFamily="18" charset="0"/>
              </a:rPr>
              <a:t> системы изменяются как с течением времени, так под влиянием самого исследования. Зафиксировать, или заморозить, состояние такой системы на период исследования, чтобы построить модель, найти решение, а после этого опять запустить систему и внедрить полученные результаты не представляется возможным. Система развивается не останавливаясь, и системный аналитик оказывается в самой гуще этого развития. Образно говоря, он находится не на берегу, наблюдая как река жизни течет мимо, а в хрупкой лодке, несущейся на быстрине.</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864277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686" y="1"/>
            <a:ext cx="11901489" cy="6124754"/>
          </a:xfrm>
          <a:prstGeom prst="rect">
            <a:avLst/>
          </a:prstGeom>
        </p:spPr>
        <p:txBody>
          <a:bodyPr wrap="square">
            <a:spAutoFit/>
          </a:bodyPr>
          <a:lstStyle/>
          <a:p>
            <a:pPr algn="just"/>
            <a:r>
              <a:rPr lang="ru-RU" sz="2800" dirty="0" smtClean="0">
                <a:latin typeface="Times New Roman" pitchFamily="18" charset="0"/>
                <a:cs typeface="Times New Roman" pitchFamily="18" charset="0"/>
              </a:rPr>
              <a:t>В процессе анализа изменяется состояние проблемы, цели системы, число и состав ее участников, отношения между заинтересованными сторонами, а одновременная реализация принятых решений влияет на все стороны ее жизнедеятельности. Происходит фактическое слияние этапов исследования и внедрения, что придает системному анализу специфический характер: проблемы не решаются, а «растворяются» в ходе системного исследования.</a:t>
            </a:r>
          </a:p>
          <a:p>
            <a:pPr algn="just"/>
            <a:r>
              <a:rPr lang="ru-RU" sz="2800" dirty="0" smtClean="0">
                <a:latin typeface="Times New Roman" pitchFamily="18" charset="0"/>
                <a:cs typeface="Times New Roman" pitchFamily="18" charset="0"/>
              </a:rPr>
              <a:t>В этой связи на континууме возможных решений проблемы исследуемой системы выделяют по крайней мере четыре наиболее характерных подхода:</a:t>
            </a:r>
          </a:p>
          <a:p>
            <a:pPr algn="just"/>
            <a:r>
              <a:rPr lang="ru-RU" sz="2800" dirty="0" smtClean="0">
                <a:latin typeface="Times New Roman" pitchFamily="18" charset="0"/>
                <a:cs typeface="Times New Roman" pitchFamily="18" charset="0"/>
              </a:rPr>
              <a:t>1) не решать проблему вообще, надеясь, что она исчезнет сама по себе;</a:t>
            </a:r>
          </a:p>
          <a:p>
            <a:pPr algn="just"/>
            <a:r>
              <a:rPr lang="ru-RU" sz="2800" dirty="0" smtClean="0">
                <a:latin typeface="Times New Roman" pitchFamily="18" charset="0"/>
                <a:cs typeface="Times New Roman" pitchFamily="18" charset="0"/>
              </a:rPr>
              <a:t>2) частично решить проблему (сделать что-нибудь, что смягчит давление проблемы до приемлемого уровня);</a:t>
            </a:r>
          </a:p>
          <a:p>
            <a:pPr algn="just"/>
            <a:r>
              <a:rPr lang="ru-RU" sz="2800" dirty="0" smtClean="0">
                <a:latin typeface="Times New Roman" pitchFamily="18" charset="0"/>
                <a:cs typeface="Times New Roman" pitchFamily="18" charset="0"/>
              </a:rPr>
              <a:t>3) решить проблему наилучшим (оптимальным) образом в данных условиях;</a:t>
            </a:r>
          </a:p>
          <a:p>
            <a:pPr algn="just"/>
            <a:r>
              <a:rPr lang="ru-RU" sz="2800" dirty="0" smtClean="0">
                <a:latin typeface="Times New Roman" pitchFamily="18" charset="0"/>
                <a:cs typeface="Times New Roman" pitchFamily="18" charset="0"/>
              </a:rPr>
              <a:t>4) ликвидировать или растворить проблему, изменив условия таким образом, чтобы та исчезла сама по себе.</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7014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104900"/>
            <a:ext cx="12192000" cy="4031873"/>
          </a:xfrm>
          <a:prstGeom prst="rect">
            <a:avLst/>
          </a:prstGeom>
        </p:spPr>
        <p:txBody>
          <a:bodyPr wrap="square">
            <a:spAutoFit/>
          </a:bodyPr>
          <a:lstStyle/>
          <a:p>
            <a:pPr algn="just"/>
            <a:r>
              <a:rPr lang="ru-RU" sz="3200" dirty="0" smtClean="0">
                <a:latin typeface="Times New Roman" pitchFamily="18" charset="0"/>
                <a:cs typeface="Times New Roman" pitchFamily="18" charset="0"/>
              </a:rPr>
              <a:t>Из всех перечисленных способов последний реализуется в наиболее развитых формах системного анализа. Зато первый имеет наиболее широкое распространение. Иначе чем другим объяснить тот факт, что на протяжении стольких лет не находят приемлемого решения самые животрепещущие проблемы человечества: коррупция, терроризм, запредельное расслоение общества, ухудшение экологической обстановки и т.д.</a:t>
            </a:r>
          </a:p>
          <a:p>
            <a:pPr algn="just"/>
            <a:r>
              <a:rPr lang="ru-RU"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812889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155531"/>
          </a:xfrm>
          <a:prstGeom prst="rect">
            <a:avLst/>
          </a:prstGeom>
        </p:spPr>
        <p:txBody>
          <a:bodyPr wrap="square">
            <a:spAutoFit/>
          </a:bodyPr>
          <a:lstStyle/>
          <a:p>
            <a:pPr lvl="0" algn="just"/>
            <a:r>
              <a:rPr lang="ru-RU" sz="2800" b="1" dirty="0" smtClean="0">
                <a:latin typeface="Times New Roman" pitchFamily="18" charset="0"/>
                <a:cs typeface="Times New Roman" pitchFamily="18" charset="0"/>
              </a:rPr>
              <a:t>4. Этика системного анализа</a:t>
            </a:r>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a:t>
            </a:r>
          </a:p>
          <a:p>
            <a:pPr algn="just"/>
            <a:r>
              <a:rPr lang="ru-RU" sz="2800" dirty="0" smtClean="0">
                <a:latin typeface="Times New Roman" pitchFamily="18" charset="0"/>
                <a:cs typeface="Times New Roman" pitchFamily="18" charset="0"/>
              </a:rPr>
              <a:t>Как только заходит речь о субъективных целях и средствах их достижения, мы непременно сталкиваемся с вопросами этики. В этом аспекте системный анализ имеет много общих черт с обычными научными исследованиями. И в том и другом случае необходимы научная добросовестность, честность, объективность, требовательность к собственной компетенции, культура общения с коллегами и оппонентами.</a:t>
            </a:r>
          </a:p>
          <a:p>
            <a:pPr algn="just"/>
            <a:r>
              <a:rPr lang="ru-RU" sz="2800" dirty="0" smtClean="0">
                <a:latin typeface="Times New Roman" pitchFamily="18" charset="0"/>
                <a:cs typeface="Times New Roman" pitchFamily="18" charset="0"/>
              </a:rPr>
              <a:t>Однако кроме чисто научных этических норм при проведении системного анализа существуют специфические этические проблемы, не замечать которые никак нельзя. Они лежат в плоскости человеческих ценностей и индивидуальных интересов лиц, принимающих решения. Это заметно усиливает значение этических аспектов в поведении системного аналитика.</a:t>
            </a:r>
          </a:p>
          <a:p>
            <a:pPr indent="449580" algn="just">
              <a:lnSpc>
                <a:spcPct val="150000"/>
              </a:lnSpc>
              <a:spcAft>
                <a:spcPts val="0"/>
              </a:spcAft>
            </a:pPr>
            <a:endParaRPr lang="ru-RU" sz="20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094845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1474" y="0"/>
            <a:ext cx="11820525" cy="6186309"/>
          </a:xfrm>
          <a:prstGeom prst="rect">
            <a:avLst/>
          </a:prstGeom>
        </p:spPr>
        <p:txBody>
          <a:bodyPr wrap="square">
            <a:spAutoFit/>
          </a:bodyPr>
          <a:lstStyle/>
          <a:p>
            <a:pPr algn="just"/>
            <a:r>
              <a:rPr lang="ru-RU" sz="2200" dirty="0" smtClean="0">
                <a:latin typeface="Times New Roman" pitchFamily="18" charset="0"/>
                <a:cs typeface="Times New Roman" pitchFamily="18" charset="0"/>
              </a:rPr>
              <a:t>Например, одна из опасностей в системном анализе заключается в навязывании аналитиком своего мнения лицу, принимающему решения. С другой стороны, опасность существует и в том, что, желая максимально отработать полученный заказ, системный аналитик может пойти на поводу желаний лица, принимающего решения, и по существу, подвести научную базу под его точку зрения на проблему. Чтобы исключить эти неприемлемые крайности, очень желательно добиться доверительных отношений между аналитиком и ЛИР. Установление таких отношений облегчается при следующих условиях:</a:t>
            </a:r>
          </a:p>
          <a:p>
            <a:pPr algn="just"/>
            <a:r>
              <a:rPr lang="ru-RU" sz="2200" dirty="0" smtClean="0">
                <a:latin typeface="Times New Roman" pitchFamily="18" charset="0"/>
                <a:cs typeface="Times New Roman" pitchFamily="18" charset="0"/>
              </a:rPr>
              <a:t>1) любая сторона может отказаться от продолжения работы в любой момент и по любой причине, если она не удовлетворена ее ходом;</a:t>
            </a:r>
          </a:p>
          <a:p>
            <a:pPr algn="just"/>
            <a:r>
              <a:rPr lang="ru-RU" sz="2200" dirty="0" smtClean="0">
                <a:latin typeface="Times New Roman" pitchFamily="18" charset="0"/>
                <a:cs typeface="Times New Roman" pitchFamily="18" charset="0"/>
              </a:rPr>
              <a:t>2) системный аналитик должен значительное время уделять обучению персонала организации, чтобы впоследствии персонал смог выполнять системные исследования самостоятельно;</a:t>
            </a:r>
          </a:p>
          <a:p>
            <a:pPr algn="just"/>
            <a:r>
              <a:rPr lang="ru-RU" sz="2200" dirty="0" smtClean="0">
                <a:latin typeface="Times New Roman" pitchFamily="18" charset="0"/>
                <a:cs typeface="Times New Roman" pitchFamily="18" charset="0"/>
              </a:rPr>
              <a:t>3) системный аналитик должен всячески подчеркивать и поощрять заслуги других участников системного анализа и не стремиться присваивать себе все успехи, связанные с получением положительных результатов;</a:t>
            </a:r>
          </a:p>
          <a:p>
            <a:pPr algn="just"/>
            <a:r>
              <a:rPr lang="ru-RU" sz="2200" dirty="0" smtClean="0">
                <a:latin typeface="Times New Roman" pitchFamily="18" charset="0"/>
                <a:cs typeface="Times New Roman" pitchFamily="18" charset="0"/>
              </a:rPr>
              <a:t>4) системный аналитик вправе предъявлять профессиональные требования к условиям работы и, если последние не отвечают профессиональным стандартам, например, если не обеспечен свободный доступ к нужным лицам и информации, он вправе прекратить работу;</a:t>
            </a:r>
          </a:p>
          <a:p>
            <a:pPr algn="just"/>
            <a:r>
              <a:rPr lang="ru-RU" sz="2200" dirty="0" smtClean="0">
                <a:latin typeface="Times New Roman" pitchFamily="18" charset="0"/>
                <a:cs typeface="Times New Roman" pitchFamily="18" charset="0"/>
              </a:rPr>
              <a:t>5) системный аналитик должен открыто и искренне проявлять уважение к ЛПР.</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1758471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841713"/>
            <a:ext cx="12192000" cy="5016758"/>
          </a:xfrm>
          <a:prstGeom prst="rect">
            <a:avLst/>
          </a:prstGeom>
        </p:spPr>
        <p:txBody>
          <a:bodyPr wrap="square">
            <a:spAutoFit/>
          </a:bodyPr>
          <a:lstStyle/>
          <a:p>
            <a:pPr algn="just"/>
            <a:r>
              <a:rPr lang="ru-RU" sz="3200" dirty="0" smtClean="0">
                <a:latin typeface="Times New Roman" pitchFamily="18" charset="0"/>
                <a:cs typeface="Times New Roman" pitchFamily="18" charset="0"/>
              </a:rPr>
              <a:t>Вместе с тем, жестко позиционируя себя профессионально системный аналитик в чем-то должен идти на компромиссы. Например. для того чтобы завоевать доверие заказчика, ему следует включать в модели детали, которые тот считает существенными, хотя сам аналитик придерживается противоположного мнения. Однако далеко не всегда компромиссы столь безболезненны и позволительны. Требуется определенная смелость, чтобы предложить ЛПР альтернативу, которая заведомо встретит его негативную реакцию, хотя анализ показывает ее высокую эффективность.</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2914903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63426"/>
            <a:ext cx="12192000" cy="5847755"/>
          </a:xfrm>
          <a:prstGeom prst="rect">
            <a:avLst/>
          </a:prstGeom>
        </p:spPr>
        <p:txBody>
          <a:bodyPr wrap="square">
            <a:spAutoFit/>
          </a:bodyPr>
          <a:lstStyle/>
          <a:p>
            <a:pPr algn="just"/>
            <a:r>
              <a:rPr lang="ru-RU" sz="2200" dirty="0" smtClean="0">
                <a:latin typeface="Times New Roman" pitchFamily="18" charset="0"/>
                <a:cs typeface="Times New Roman" pitchFamily="18" charset="0"/>
              </a:rPr>
              <a:t>Вместе с тем, жестко позиционируя себя профессионально системный аналитик в чем-то должен идти на компромиссы. Например. для того чтобы завоевать доверие заказчика, ему следует включать в модели детали, которые тот считает существенными, хотя сам аналитик придерживается противоположного мнения. Однако далеко не всегда компромиссы столь безболезненны и позволительны. Требуется определенная смелость, чтобы предложить ЛПР альтернативу, которая заведомо встретит его негативную реакцию, хотя анализ показывает ее высокую эффективность.</a:t>
            </a:r>
          </a:p>
          <a:p>
            <a:pPr algn="just"/>
            <a:r>
              <a:rPr lang="ru-RU" sz="2200" dirty="0" smtClean="0">
                <a:latin typeface="Times New Roman" pitchFamily="18" charset="0"/>
                <a:cs typeface="Times New Roman" pitchFamily="18" charset="0"/>
              </a:rPr>
              <a:t>Если принципы системного аналитика противоречат принципам ЛПР, рекомендуется следовать следующим этическим правилам:</a:t>
            </a:r>
          </a:p>
          <a:p>
            <a:pPr lvl="0" algn="just"/>
            <a:r>
              <a:rPr lang="ru-RU" sz="2200" dirty="0" smtClean="0">
                <a:latin typeface="Times New Roman" pitchFamily="18" charset="0"/>
                <a:cs typeface="Times New Roman" pitchFamily="18" charset="0"/>
              </a:rPr>
              <a:t>не работать на заказчика, чьи цели противоречат гуманистическим ценностям и собственным убеждениям аналитика;</a:t>
            </a:r>
          </a:p>
          <a:p>
            <a:pPr lvl="0" algn="just"/>
            <a:r>
              <a:rPr lang="ru-RU" sz="2200" dirty="0" smtClean="0">
                <a:latin typeface="Times New Roman" pitchFamily="18" charset="0"/>
                <a:cs typeface="Times New Roman" pitchFamily="18" charset="0"/>
              </a:rPr>
              <a:t>отказываться проводить анализ только в целях обоснования уже принятого решения;</a:t>
            </a:r>
          </a:p>
          <a:p>
            <a:pPr lvl="0" algn="just"/>
            <a:r>
              <a:rPr lang="ru-RU" sz="2200" dirty="0" smtClean="0">
                <a:latin typeface="Times New Roman" pitchFamily="18" charset="0"/>
                <a:cs typeface="Times New Roman" pitchFamily="18" charset="0"/>
              </a:rPr>
              <a:t>не работать на заказчика, не дающего доступа к информации и не позволяющего публиковать полученные результаты.</a:t>
            </a:r>
          </a:p>
          <a:p>
            <a:pPr algn="just"/>
            <a:r>
              <a:rPr lang="ru-RU" sz="2200" dirty="0" smtClean="0">
                <a:latin typeface="Times New Roman" pitchFamily="18" charset="0"/>
                <a:cs typeface="Times New Roman" pitchFamily="18" charset="0"/>
              </a:rPr>
              <a:t>Вместе с тем системный аналитик должен:</a:t>
            </a:r>
          </a:p>
          <a:p>
            <a:pPr lvl="0" algn="just"/>
            <a:r>
              <a:rPr lang="ru-RU" sz="2200" dirty="0" smtClean="0">
                <a:latin typeface="Times New Roman" pitchFamily="18" charset="0"/>
                <a:cs typeface="Times New Roman" pitchFamily="18" charset="0"/>
              </a:rPr>
              <a:t>не скрывать альтернатив, которые не нравятся ему самому и доводить их до сведения ЛПР;</a:t>
            </a:r>
          </a:p>
          <a:p>
            <a:pPr lvl="0" algn="just"/>
            <a:r>
              <a:rPr lang="ru-RU" sz="2200" dirty="0" smtClean="0">
                <a:latin typeface="Times New Roman" pitchFamily="18" charset="0"/>
                <a:cs typeface="Times New Roman" pitchFamily="18" charset="0"/>
              </a:rPr>
              <a:t>явно сообщать о предположениях, лежащих в основе полученных результатов;</a:t>
            </a:r>
          </a:p>
          <a:p>
            <a:pPr lvl="0" algn="just"/>
            <a:r>
              <a:rPr lang="ru-RU" sz="2200" dirty="0" smtClean="0">
                <a:latin typeface="Times New Roman" pitchFamily="18" charset="0"/>
                <a:cs typeface="Times New Roman" pitchFamily="18" charset="0"/>
              </a:rPr>
              <a:t>обращать внимание ЛПР на устойчивость и/или чувствительность полученных результатов.</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21403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24853"/>
            <a:ext cx="12192000" cy="2062103"/>
          </a:xfrm>
          <a:prstGeom prst="rect">
            <a:avLst/>
          </a:prstGeom>
        </p:spPr>
        <p:txBody>
          <a:bodyPr wrap="square">
            <a:spAutoFit/>
          </a:bodyPr>
          <a:lstStyle/>
          <a:p>
            <a:pPr algn="just"/>
            <a:r>
              <a:rPr lang="ru-RU" sz="3200" dirty="0" smtClean="0">
                <a:latin typeface="Times New Roman" pitchFamily="18" charset="0"/>
                <a:cs typeface="Times New Roman" pitchFamily="18" charset="0"/>
              </a:rPr>
              <a:t>Соблюдение перечисленных этических правил является прерогативой системного аналитика. Поэтому аналитик волен сам выбирать для себя этические нормы поведения и глубину их соблюдения.</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217469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9074" y="-1"/>
            <a:ext cx="11972925" cy="6124754"/>
          </a:xfrm>
          <a:prstGeom prst="rect">
            <a:avLst/>
          </a:prstGeom>
        </p:spPr>
        <p:txBody>
          <a:bodyPr wrap="square">
            <a:spAutoFit/>
          </a:bodyPr>
          <a:lstStyle/>
          <a:p>
            <a:pPr algn="just"/>
            <a:r>
              <a:rPr lang="ru-RU" sz="2800" b="1" dirty="0" smtClean="0">
                <a:latin typeface="Times New Roman" pitchFamily="18" charset="0"/>
                <a:cs typeface="Times New Roman" pitchFamily="18" charset="0"/>
              </a:rPr>
              <a:t>5. Этика систем</a:t>
            </a:r>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a:t>
            </a:r>
          </a:p>
          <a:p>
            <a:pPr algn="just"/>
            <a:r>
              <a:rPr lang="ru-RU" sz="2800" dirty="0" smtClean="0">
                <a:latin typeface="Times New Roman" pitchFamily="18" charset="0"/>
                <a:cs typeface="Times New Roman" pitchFamily="18" charset="0"/>
              </a:rPr>
              <a:t>В системном анализе кроме этики его непосредственных участников различают еще и этику исследуемых систем. Исследования показали, что многие реальные системы на самом деле служат не тем целям, ради которых они были созданы, а подчинены целям работающих в них людей. Так, не секрет, что в отдельных больницах интересы врачей часто ставятся выше интересов больных, а в некоторых вузах интересы преподавателей выше интересов студентов. Быть может, эгоизм системы столь же естествен, что и эгоизм личности, и вопрос заключается в том, как вести себя с системой, эгоизм которой выходит за разумные пределы. Однако очевидно, что безоговорочный отказ работать на неэтическую систему не всегда оправдан. Не исключено, что системный анализ может изменить этику проблемной системы к лучшему.</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468850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723900"/>
            <a:ext cx="12192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Известно, что поведение участников любой </a:t>
            </a:r>
            <a:r>
              <a:rPr kumimoji="0" lang="ru-RU"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социокультурной</a:t>
            </a: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системы определяется ее институциональной средой, в основе которой лежит действующее законодательство. Однако в силу высокой системной динамики законодательные акты не могут регулировать поведение участников системы во всех случаях, поскольку это потребовало бы постоянного изменения законов. В результате в обществе получили развитие этические регуляторы - мораль, этика, нормы профессионального поведения и нормы общественной жизни. Такие регуляторы определяют поведение людей там, где жесткие законы бессильны.</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39034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21041"/>
            <a:ext cx="12191999" cy="5909310"/>
          </a:xfrm>
          <a:prstGeom prst="rect">
            <a:avLst/>
          </a:prstGeom>
        </p:spPr>
        <p:txBody>
          <a:bodyPr wrap="square">
            <a:spAutoFit/>
          </a:bodyPr>
          <a:lstStyle/>
          <a:p>
            <a:pPr algn="ctr"/>
            <a:r>
              <a:rPr lang="ru-RU" sz="2800" b="1" dirty="0" smtClean="0">
                <a:latin typeface="Times New Roman" pitchFamily="18" charset="0"/>
                <a:cs typeface="Times New Roman" pitchFamily="18" charset="0"/>
              </a:rPr>
              <a:t>1. Системная практика</a:t>
            </a:r>
            <a:endParaRPr lang="ru-RU" sz="2800" dirty="0" smtClean="0">
              <a:latin typeface="Times New Roman" pitchFamily="18" charset="0"/>
              <a:cs typeface="Times New Roman" pitchFamily="18" charset="0"/>
            </a:endParaRPr>
          </a:p>
          <a:p>
            <a:pPr indent="449580" algn="just">
              <a:lnSpc>
                <a:spcPct val="150000"/>
              </a:lnSpc>
              <a:spcAft>
                <a:spcPts val="0"/>
              </a:spcAft>
            </a:pPr>
            <a:r>
              <a:rPr lang="ru-RU" sz="2800" dirty="0" smtClean="0">
                <a:effectLst/>
                <a:latin typeface="Times New Roman" pitchFamily="18" charset="0"/>
                <a:ea typeface="Calibri" panose="020F0502020204030204" pitchFamily="34" charset="0"/>
                <a:cs typeface="Times New Roman" pitchFamily="18" charset="0"/>
              </a:rPr>
              <a:t> </a:t>
            </a:r>
          </a:p>
          <a:p>
            <a:pPr algn="just"/>
            <a:r>
              <a:rPr lang="ru-RU"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Понимая сложность претворения в жизнь результатов системного анализа, авторитетные ученые в области его применения в экономике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Джамшид</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Гараедаги</a:t>
            </a:r>
            <a:r>
              <a:rPr lang="ru-RU" sz="2800" dirty="0" smtClean="0">
                <a:latin typeface="Times New Roman" pitchFamily="18" charset="0"/>
                <a:cs typeface="Times New Roman" pitchFamily="18" charset="0"/>
              </a:rPr>
              <a:t>, Питер </a:t>
            </a:r>
            <a:r>
              <a:rPr lang="ru-RU" sz="2800" dirty="0" err="1" smtClean="0">
                <a:latin typeface="Times New Roman" pitchFamily="18" charset="0"/>
                <a:cs typeface="Times New Roman" pitchFamily="18" charset="0"/>
              </a:rPr>
              <a:t>Сенге</a:t>
            </a:r>
            <a:r>
              <a:rPr lang="ru-RU" sz="2800" dirty="0" smtClean="0">
                <a:latin typeface="Times New Roman" pitchFamily="18" charset="0"/>
                <a:cs typeface="Times New Roman" pitchFamily="18" charset="0"/>
              </a:rPr>
              <a:t> и др.) выделили это в самостоятельный раздел современной системной методологии, который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назвал теорией практики. Основная задача этого раздела заключается в исследовании условий эффективного применения полученных результатов системного анализа. Никакая, даже самая лучшая, теория практики не приведет к успеху, если базовая теория, результаты которой подлежат внедрению, недостаточно хороша. Как образно выразился по этому поводу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теория систем и теория практики подобны противоположным полам, необходимым для производства потомства.</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304649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95457"/>
            <a:ext cx="12192000" cy="5509200"/>
          </a:xfrm>
          <a:prstGeom prst="rect">
            <a:avLst/>
          </a:prstGeom>
        </p:spPr>
        <p:txBody>
          <a:bodyPr wrap="square">
            <a:spAutoFit/>
          </a:bodyPr>
          <a:lstStyle/>
          <a:p>
            <a:pPr algn="just"/>
            <a:r>
              <a:rPr lang="ru-RU" sz="3200" dirty="0" smtClean="0">
                <a:latin typeface="Times New Roman" pitchFamily="18" charset="0"/>
                <a:cs typeface="Times New Roman" pitchFamily="18" charset="0"/>
              </a:rPr>
              <a:t>Одним из существенных недостатков процессов институционального строительства в России является недооценка этических факторов при создании новых и модернизации действующих социально-экономических систем (институтов). Как следствие, многие системы не соответствуют современным требованиям цивилизованных отношений, что препятствует формированию в России экономики инновационного типа. Кроме того, поскольку системы не отвечают этическим принципам социальной справедливости, постольку это приводит к ослаблению стимулов к труду, росту социальной напряженности и социальной апатии в обществе.</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644449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6494085"/>
          </a:xfrm>
          <a:prstGeom prst="rect">
            <a:avLst/>
          </a:prstGeom>
        </p:spPr>
        <p:txBody>
          <a:bodyPr wrap="square">
            <a:spAutoFit/>
          </a:bodyPr>
          <a:lstStyle/>
          <a:p>
            <a:pPr algn="just"/>
            <a:r>
              <a:rPr lang="ru-RU" sz="3200" dirty="0" smtClean="0">
                <a:latin typeface="Times New Roman" pitchFamily="18" charset="0"/>
                <a:cs typeface="Times New Roman" pitchFamily="18" charset="0"/>
              </a:rPr>
              <a:t>В качестве примера проанализируем этичность системы государственной аттестации научно-педагогических кадров, которая отражается в работе Высшей аттестационной комиссии (ВАК) России. В процессе государственной аттестации сталкиваются объективно обусловленные интересы его участников - экспертов, соискателей ученых степеней и званий, аппарата ВАК, научного сообщества, системы высшего профессионального образования, верховной государственной власти и околонаучного </a:t>
            </a:r>
            <a:r>
              <a:rPr lang="ru-RU" sz="3200" dirty="0" err="1" smtClean="0">
                <a:latin typeface="Times New Roman" pitchFamily="18" charset="0"/>
                <a:cs typeface="Times New Roman" pitchFamily="18" charset="0"/>
              </a:rPr>
              <a:t>бизнес-партнерства</a:t>
            </a:r>
            <a:r>
              <a:rPr lang="ru-RU" sz="3200" dirty="0" smtClean="0">
                <a:latin typeface="Times New Roman" pitchFamily="18" charset="0"/>
                <a:cs typeface="Times New Roman" pitchFamily="18" charset="0"/>
              </a:rPr>
              <a:t>, которое представляет собой некое образование внутри научного сообщества, научившееся извлекать незаконную материальную выгоду в рамках действующей системы государственной аттестации. Ниже анализируются интересы каждой из перечисленных групп.</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018924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01972"/>
          </a:xfrm>
          <a:prstGeom prst="rect">
            <a:avLst/>
          </a:prstGeom>
        </p:spPr>
        <p:txBody>
          <a:bodyPr wrap="square">
            <a:spAutoFit/>
          </a:bodyPr>
          <a:lstStyle/>
          <a:p>
            <a:pPr algn="just">
              <a:lnSpc>
                <a:spcPct val="150000"/>
              </a:lnSpc>
              <a:tabLst>
                <a:tab pos="540385" algn="l"/>
              </a:tabLst>
            </a:pPr>
            <a:r>
              <a:rPr lang="en-US"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В подавляющем большинстве личные интересы экспертов имеют чисто альтруистическую природу и, как привило, концентрируются вокруг понятий «самовыражение» и «самореализация». Работу в экспертном совете любой эксперт расценивает как новую возможность профессионального роста и повышения квалификации. Он стремится к полному самовыражению, профессиональной самореализации и, как следствие, повышению своего социального статуса. Тем не менее поскольку высокопрофессиональная экспертная деятельность государством никак не оплачивается, многие эксперты свои материальные запросы могут переносить в другие группы участников процесса государственной аттестации.</a:t>
            </a:r>
          </a:p>
          <a:p>
            <a:pPr algn="just">
              <a:lnSpc>
                <a:spcPct val="150000"/>
              </a:lnSpc>
              <a:spcAft>
                <a:spcPts val="0"/>
              </a:spcAft>
              <a:tabLst>
                <a:tab pos="540385" algn="l"/>
              </a:tabLs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54960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632859"/>
          </a:xfrm>
          <a:prstGeom prst="rect">
            <a:avLst/>
          </a:prstGeom>
        </p:spPr>
        <p:txBody>
          <a:bodyPr wrap="square">
            <a:spAutoFit/>
          </a:bodyPr>
          <a:lstStyle/>
          <a:p>
            <a:pPr algn="just"/>
            <a:r>
              <a:rPr lang="en-US"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Соискатель стремится реализовать свои научные амбиции и, как результат, улучшить условия профессиональной деятельности, повысить качество жизни, добиться уважения окружающих, поднять самооценку и положение в обществе. При этом он старается (иногда неосознанно) достичь желаемого с минимальными усилиями. Нередко (если это позволяют возможности) значительную часть работы по подготовке диссертации соискатель готов делегировать другим участникам процесса.</a:t>
            </a:r>
          </a:p>
          <a:p>
            <a:pPr algn="just"/>
            <a:r>
              <a:rPr lang="ru-RU" sz="2800" dirty="0" smtClean="0">
                <a:latin typeface="Times New Roman" pitchFamily="18" charset="0"/>
                <a:cs typeface="Times New Roman" pitchFamily="18" charset="0"/>
              </a:rPr>
              <a:t>Интересы научного сообщества проявляются в действиях, направленных на повышение престижа ученого, защиту его профессиональных интересов, определение сфер исключительной компетенции и создание благоприятных условий для развития науки. Поскольку вхождение в это сообщество возможно только посредством защиты диссертационной работы, отдельные его представители наловчились проводить в него новых членов с «черного хода», т.е. путем подготовки диссертационных работ по заказу соискателей и протежирования их прохождения на всех этапах защиты, экспертизы и утверждения в ВАК России.</a:t>
            </a:r>
          </a:p>
          <a:p>
            <a:pPr algn="just">
              <a:lnSpc>
                <a:spcPct val="150000"/>
              </a:lnSpc>
              <a:spcAft>
                <a:spcPts val="0"/>
              </a:spcAft>
              <a:tabLst>
                <a:tab pos="540385" algn="l"/>
              </a:tabLs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741337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986528"/>
          </a:xfrm>
          <a:prstGeom prst="rect">
            <a:avLst/>
          </a:prstGeom>
        </p:spPr>
        <p:txBody>
          <a:bodyPr wrap="square">
            <a:spAutoFit/>
          </a:bodyPr>
          <a:lstStyle/>
          <a:p>
            <a:pPr algn="just"/>
            <a:r>
              <a:rPr lang="ru-RU" sz="3200" dirty="0" smtClean="0">
                <a:latin typeface="Times New Roman" pitchFamily="18" charset="0"/>
                <a:cs typeface="Times New Roman" pitchFamily="18" charset="0"/>
              </a:rPr>
              <a:t>Таким образом, в рамках научного сообщества сформировалось некое партнерство, которое сумело трансформировать необоснованные научные амбиции отдельных членов общества в прибыльный бизнес. Это партнерство не имеет законченного организационного оформления. Однако его </a:t>
            </a:r>
            <a:r>
              <a:rPr lang="ru-RU" sz="3200" dirty="0" err="1" smtClean="0">
                <a:latin typeface="Times New Roman" pitchFamily="18" charset="0"/>
                <a:cs typeface="Times New Roman" pitchFamily="18" charset="0"/>
              </a:rPr>
              <a:t>системообразующие</a:t>
            </a:r>
            <a:r>
              <a:rPr lang="ru-RU" sz="3200" dirty="0" smtClean="0">
                <a:latin typeface="Times New Roman" pitchFamily="18" charset="0"/>
                <a:cs typeface="Times New Roman" pitchFamily="18" charset="0"/>
              </a:rPr>
              <a:t> центры явно просматриваются и довольно просто диагностируются. Члены этого партнерства присутствуют во всех инстанциях, причастных к защите диссертаций и прохождению дел. Такое положение во многом объясняется тем, что в силу своей ментальности научное сообщество терпимо относится к существованию этого инородного включения в своей среде. Разумеется, что интересы этого </a:t>
            </a:r>
            <a:r>
              <a:rPr lang="ru-RU" sz="3200" dirty="0" err="1" smtClean="0">
                <a:latin typeface="Times New Roman" pitchFamily="18" charset="0"/>
                <a:cs typeface="Times New Roman" pitchFamily="18" charset="0"/>
              </a:rPr>
              <a:t>бизнес-партнерства</a:t>
            </a:r>
            <a:r>
              <a:rPr lang="ru-RU" sz="3200" dirty="0" smtClean="0">
                <a:latin typeface="Times New Roman" pitchFamily="18" charset="0"/>
                <a:cs typeface="Times New Roman" pitchFamily="18" charset="0"/>
              </a:rPr>
              <a:t> заключаются в том, чтобы как можно дольше сохранять сложившееся положение вещей.</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618647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06179"/>
            <a:ext cx="12192000" cy="6740307"/>
          </a:xfrm>
          <a:prstGeom prst="rect">
            <a:avLst/>
          </a:prstGeom>
        </p:spPr>
        <p:txBody>
          <a:bodyPr wrap="square">
            <a:spAutoFit/>
          </a:bodyPr>
          <a:lstStyle/>
          <a:p>
            <a:pPr algn="just">
              <a:lnSpc>
                <a:spcPct val="150000"/>
              </a:lnSpc>
              <a:tabLst>
                <a:tab pos="540385" algn="l"/>
              </a:tabLst>
            </a:pPr>
            <a:r>
              <a:rPr lang="en-US"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Аппарат ВАК также заинтересован в сохранении сложившегося положения вещей. Во-первых, это обеспечивает его сотрудникам необременительную работу государственных чиновников со всеми вытекающими привилегиями, а во-вторых, в их руках сконцентрировано значительно влияние на научную и «</a:t>
            </a:r>
            <a:r>
              <a:rPr lang="ru-RU" sz="3200" dirty="0" err="1" smtClean="0">
                <a:latin typeface="Times New Roman" pitchFamily="18" charset="0"/>
                <a:cs typeface="Times New Roman" pitchFamily="18" charset="0"/>
              </a:rPr>
              <a:t>околоначальную</a:t>
            </a:r>
            <a:r>
              <a:rPr lang="ru-RU" sz="3200" dirty="0" smtClean="0">
                <a:latin typeface="Times New Roman" pitchFamily="18" charset="0"/>
                <a:cs typeface="Times New Roman" pitchFamily="18" charset="0"/>
              </a:rPr>
              <a:t>» среду. В последние пять лет именно эта группа перехватила инициативу и определяет направления реформирования системы.</a:t>
            </a:r>
          </a:p>
          <a:p>
            <a:pPr algn="just">
              <a:lnSpc>
                <a:spcPct val="150000"/>
              </a:lnSpc>
              <a:spcAft>
                <a:spcPts val="0"/>
              </a:spcAft>
              <a:tabLst>
                <a:tab pos="540385" algn="l"/>
              </a:tabLst>
            </a:pPr>
            <a:endParaRPr lang="ru-RU" sz="32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845282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986528"/>
          </a:xfrm>
          <a:prstGeom prst="rect">
            <a:avLst/>
          </a:prstGeom>
        </p:spPr>
        <p:txBody>
          <a:bodyPr wrap="square">
            <a:spAutoFit/>
          </a:bodyPr>
          <a:lstStyle/>
          <a:p>
            <a:pPr algn="just"/>
            <a:r>
              <a:rPr lang="ru-RU" sz="2800" dirty="0" smtClean="0">
                <a:latin typeface="Times New Roman" pitchFamily="18" charset="0"/>
                <a:cs typeface="Times New Roman" pitchFamily="18" charset="0"/>
              </a:rPr>
              <a:t>Как известно, главным заказчиком научно-педагогических кадров высшей квалификации - кандидатов и докторов наук, доцентов и профессоров - является система высшего профессионального образования (BПО). Для вузов даже установлены специальные нормативы: сколько преподавателей с учеными степенями и званиями должно приходиться на сотню студентов. Например, для университетов требуется, чтобы на 100 студентов было как минимум 16 докторов наук и профессоров и не меньше 75% профессорско-преподавательского состава с научными степенями и званиями. Для академии это соответственно составляет 10 человек из 65%. В этой связи система ВПО заинтересована в том, чтобы система аттестации научно-педагогических кадров пропускала как можно больше соискателей по всему спектру научных специальностей. Наличие в структуре вузов аспирантуры и докторантуры является дополнительным стимулом к увеличению пропускной способности системы аттестации, поскольку процент успешного их окончания (с защитой диссертации) также входит в </a:t>
            </a:r>
            <a:r>
              <a:rPr lang="ru-RU" sz="2800" dirty="0" err="1" smtClean="0">
                <a:latin typeface="Times New Roman" pitchFamily="18" charset="0"/>
                <a:cs typeface="Times New Roman" pitchFamily="18" charset="0"/>
              </a:rPr>
              <a:t>акредитационные</a:t>
            </a:r>
            <a:r>
              <a:rPr lang="ru-RU" sz="2800" dirty="0" smtClean="0">
                <a:latin typeface="Times New Roman" pitchFamily="18" charset="0"/>
                <a:cs typeface="Times New Roman" pitchFamily="18" charset="0"/>
              </a:rPr>
              <a:t> и аттестационные нормативы вузов.</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9795888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lnSpc>
                <a:spcPct val="150000"/>
              </a:lnSpc>
              <a:tabLst>
                <a:tab pos="540385" algn="l"/>
              </a:tabLst>
            </a:pPr>
            <a:r>
              <a:rPr lang="en-US" sz="2400" dirty="0" smtClean="0">
                <a:effectLst/>
                <a:latin typeface="Times New Roman" pitchFamily="18" charset="0"/>
                <a:ea typeface="Calibri" panose="020F0502020204030204" pitchFamily="34" charset="0"/>
                <a:cs typeface="Times New Roman" pitchFamily="18" charset="0"/>
              </a:rPr>
              <a:t>	</a:t>
            </a:r>
            <a:r>
              <a:rPr lang="ru-RU" sz="2400" dirty="0" smtClean="0">
                <a:latin typeface="Times New Roman" pitchFamily="18" charset="0"/>
                <a:cs typeface="Times New Roman" pitchFamily="18" charset="0"/>
              </a:rPr>
              <a:t>Интересы верховной государственной власти концентрируются вокруг вопросов перевода страны на инновационный путь развития. Известно, что проложить путь инновациям способна только наука. В этой связи верховная власть заинтересована в том, чтобы диссертационные работы выполнялись на прорывных направлениях науки, и чтобы их результаты могли составить прочную базу для инновационного развития страны. К сожалению, в настоящее время научные исследования выполняются не там, где надо, а там, где легче. Поэтому по числу защищаемых работ с большим отрывом лидируют гуманитарные науки (экономика, педагогика и право), в то время как точные науки (физико-математические, химические, геологические и, главное, технические) отстают. Естественно, верховная власть хотела бы изменить структуру отечественной науки, переставив акценты на научные направления второй отмеченной группы, но то ли отсутствуют рычаги для таких изменений, то ли пока это не первостепенная задача.</a:t>
            </a:r>
          </a:p>
          <a:p>
            <a:pPr algn="just">
              <a:lnSpc>
                <a:spcPct val="150000"/>
              </a:lnSpc>
              <a:spcAft>
                <a:spcPts val="0"/>
              </a:spcAft>
              <a:tabLst>
                <a:tab pos="540385" algn="l"/>
              </a:tabLst>
            </a:pPr>
            <a:endParaRPr lang="ru-RU" sz="24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8763023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47650"/>
            <a:ext cx="12192000" cy="5693866"/>
          </a:xfrm>
          <a:prstGeom prst="rect">
            <a:avLst/>
          </a:prstGeom>
        </p:spPr>
        <p:txBody>
          <a:bodyPr wrap="square">
            <a:spAutoFit/>
          </a:bodyPr>
          <a:lstStyle/>
          <a:p>
            <a:pPr algn="just"/>
            <a:r>
              <a:rPr lang="en-US"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Интересы общества заключаются в достижении стабильной обстановки в отечестве на основе гармонизации интересов различных групп и слоев населения. В идеальном случае задача общества заключается в том, чтобы не допустить антагонизма между этими группами, равно как не позволить ни одной из групп явно доминировать над другими. Если исходить из того, что этичной можно считать только такую систему, интересы активных элементов которой сбалансированы в долгосрочной перспективе, а система достойно выполняет свою благостную миссию, то современную отечественную систему аттестации научно-педагогических кадров вряд ли можно причислить к этичным. С одной стороны, она не в состоянии обеспечить инновационное развитие страны, а с другой - в ее составе имеется инородное включение - бизнес-партнерство, которое прогрессирует и расширяет ареал своего влияния.</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329071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0" y="800100"/>
            <a:ext cx="12192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Тем не менее это далеко не означает, что системные аналитики не должны работать с этой неэтичной системой. Ее значение для нормального функционирования и развития государства столь значительно, что без внимания ее оставлять нельзя. Системные аналитики должны найти приемлемое решение проблемы неэтичности государственной системы аттестации научно-педагогических кадров и перевести ее в режим нормального (этичного) функционирования. Дело только за социальным (государственным) заказом на проведение такого системного исследования.</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5658"/>
            <a:ext cx="12191999" cy="5970865"/>
          </a:xfrm>
          <a:prstGeom prst="rect">
            <a:avLst/>
          </a:prstGeom>
        </p:spPr>
        <p:txBody>
          <a:bodyPr wrap="square">
            <a:spAutoFit/>
          </a:bodyPr>
          <a:lstStyle/>
          <a:p>
            <a:pPr algn="just"/>
            <a:r>
              <a:rPr lang="ru-RU"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Под практикой в данном случае понимается работа на заказчика, наделенного властью, достаточной для изменения системы теми способами, которые определены исследованием. Приверженцы этой теории подчеркивают, что в этой работе (особенно на начальных ее этапах) обязательно должны принимать участие все заинтересованные стороны. Поскольку предметом теории практики является эффективность внедрения результатов системного анализа, то под эффективной практикой следует понимать улучшение работы организации- заказчика с точки зрения хотя бы одной заинтересованной стороны и отсутствие ухудшения ее работы с точки зрения всех остальных.</a:t>
            </a:r>
          </a:p>
          <a:p>
            <a:pPr algn="just"/>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308746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12192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 сожалению, экономисты и политики имеют обыкновение пренебрегать исследованием нравственных и духовных аспектов роста и совершенствования экономики. В то же время экономика - это только часть государственной системы, все элементы которой взаимодействуют друг с другом и одинаково важны. Стабильность и жизнеспособность государства определяются прежде всего уровнем нравственного и духовного развития.</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Очевидно, нельзя успешно решать общенациональные социально-экономические задачи, не осмыслив, какую роль играют нравственно-этические факторы в повышении эффективности хозяйствования и в проведении социально-экономической политики страны. Реализация любой экономической политики невозможна без обращения к нематериальной могущественной силе любой системы, которую образуют культура и ее морально-этическое наполнение.</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324100"/>
            <a:ext cx="12192000" cy="1015663"/>
          </a:xfrm>
          <a:prstGeom prst="rect">
            <a:avLst/>
          </a:prstGeom>
          <a:noFill/>
        </p:spPr>
        <p:txBody>
          <a:bodyPr wrap="square" rtlCol="0">
            <a:spAutoFit/>
          </a:bodyPr>
          <a:lstStyle/>
          <a:p>
            <a:pPr algn="ctr"/>
            <a:r>
              <a:rPr lang="ru-RU" sz="6000" dirty="0" smtClean="0">
                <a:latin typeface="Times New Roman" pitchFamily="18" charset="0"/>
                <a:cs typeface="Times New Roman" pitchFamily="18" charset="0"/>
              </a:rPr>
              <a:t>Спасибо за внимание!!!</a:t>
            </a:r>
            <a:endParaRPr lang="ru-RU" sz="60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50620" y="207735"/>
            <a:ext cx="10187940" cy="5232202"/>
          </a:xfrm>
          <a:prstGeom prst="rect">
            <a:avLst/>
          </a:prstGeom>
        </p:spPr>
        <p:txBody>
          <a:bodyPr wrap="square">
            <a:spAutoFit/>
          </a:bodyPr>
          <a:lstStyle/>
          <a:p>
            <a:pPr algn="ctr"/>
            <a:r>
              <a:rPr lang="ru-RU" sz="1400" b="1" dirty="0"/>
              <a:t>Контрольные вопросы:</a:t>
            </a:r>
            <a:endParaRPr lang="ru-RU" sz="1400" dirty="0"/>
          </a:p>
          <a:p>
            <a:r>
              <a:rPr lang="ru-RU" sz="1400" dirty="0"/>
              <a:t>1.</a:t>
            </a:r>
            <a:r>
              <a:rPr lang="ru-RU" sz="1600" dirty="0"/>
              <a:t>	Что является предметом теории практики? Что следует понимать под эффективной практикой?</a:t>
            </a:r>
          </a:p>
          <a:p>
            <a:r>
              <a:rPr lang="ru-RU" sz="1600" dirty="0"/>
              <a:t>2.	Чем системным аналитик отличается от консультанта?</a:t>
            </a:r>
          </a:p>
          <a:p>
            <a:r>
              <a:rPr lang="ru-RU" sz="1600" dirty="0"/>
              <a:t>3.	Можно ли развивать экономическую систему извне?</a:t>
            </a:r>
          </a:p>
          <a:p>
            <a:r>
              <a:rPr lang="ru-RU" sz="1600" dirty="0"/>
              <a:t>4.	Как обеспечивается представительство всех заинтересованных сторон во внедрении результатов системного анализа?</a:t>
            </a:r>
          </a:p>
          <a:p>
            <a:r>
              <a:rPr lang="ru-RU" sz="1600" dirty="0"/>
              <a:t>5.	Может ли быть эффективным принудительное участие какой-либо стороны в системной практике?</a:t>
            </a:r>
          </a:p>
          <a:p>
            <a:r>
              <a:rPr lang="ru-RU" sz="1600" dirty="0"/>
              <a:t>6.	Перечислите и поясните фундаментальные условия добровольного участия сторон в системной практике.</a:t>
            </a:r>
          </a:p>
          <a:p>
            <a:r>
              <a:rPr lang="ru-RU" sz="1600" dirty="0"/>
              <a:t>7.	Как взаимосвязаны стоимость услуг по проведению системного анализа и внедрение его результатов?</a:t>
            </a:r>
          </a:p>
          <a:p>
            <a:r>
              <a:rPr lang="ru-RU" sz="1600" dirty="0"/>
              <a:t>8.	В чем заключается специфика внедрения результатов системного исследования в экономической сфере?</a:t>
            </a:r>
          </a:p>
          <a:p>
            <a:r>
              <a:rPr lang="ru-RU" sz="1600" dirty="0"/>
              <a:t>9.	Перечислите и охарактеризуйте наиболее распространенные подходы к решению системных проблем.</a:t>
            </a:r>
          </a:p>
          <a:p>
            <a:r>
              <a:rPr lang="ru-RU" sz="1600" dirty="0"/>
              <a:t>10.	Что общего у системного анализа и научного исследования? В чем их различие?</a:t>
            </a:r>
          </a:p>
          <a:p>
            <a:r>
              <a:rPr lang="ru-RU" sz="1600" dirty="0"/>
              <a:t>11.	Охарактеризуйте основные опасности, сопровождающие проведение системного анализа и внедрение его результатов.</a:t>
            </a:r>
          </a:p>
          <a:p>
            <a:r>
              <a:rPr lang="ru-RU" sz="1600" dirty="0"/>
              <a:t>12.	Перечислите и поясните условия доброжелательных отношений между системным аналитиком и ЛПР.</a:t>
            </a:r>
          </a:p>
          <a:p>
            <a:r>
              <a:rPr lang="ru-RU" sz="1600" dirty="0"/>
              <a:t>13.	Как поступать в том случае, если системный аналитик и заказчик придерживаются противоположных принципов?</a:t>
            </a:r>
          </a:p>
          <a:p>
            <a:r>
              <a:rPr lang="ru-RU" sz="1600" dirty="0"/>
              <a:t>14.	Что такое этика системы?</a:t>
            </a:r>
          </a:p>
          <a:p>
            <a:r>
              <a:rPr lang="ru-RU" sz="1600" dirty="0"/>
              <a:t>15.	Приведите примеры систем, где не соблюдается этика отношений.</a:t>
            </a:r>
          </a:p>
        </p:txBody>
      </p:sp>
    </p:spTree>
    <p:extLst>
      <p:ext uri="{BB962C8B-B14F-4D97-AF65-F5344CB8AC3E}">
        <p14:creationId xmlns:p14="http://schemas.microsoft.com/office/powerpoint/2010/main" val="1458619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61974" y="442691"/>
            <a:ext cx="11630025" cy="6494085"/>
          </a:xfrm>
          <a:prstGeom prst="rect">
            <a:avLst/>
          </a:prstGeom>
        </p:spPr>
        <p:txBody>
          <a:bodyPr wrap="square">
            <a:spAutoFit/>
          </a:bodyPr>
          <a:lstStyle/>
          <a:p>
            <a:pPr algn="just"/>
            <a:r>
              <a:rPr lang="ru-RU"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Теперь логично остановиться на том, что представляет собой практикующий системный аналитик. По утверждению Рассела </a:t>
            </a:r>
            <a:r>
              <a:rPr lang="ru-RU" sz="3200" dirty="0" err="1" smtClean="0">
                <a:latin typeface="Times New Roman" pitchFamily="18" charset="0"/>
                <a:cs typeface="Times New Roman" pitchFamily="18" charset="0"/>
              </a:rPr>
              <a:t>Акоффа</a:t>
            </a:r>
            <a:r>
              <a:rPr lang="ru-RU" sz="3200" dirty="0" smtClean="0">
                <a:latin typeface="Times New Roman" pitchFamily="18" charset="0"/>
                <a:cs typeface="Times New Roman" pitchFamily="18" charset="0"/>
              </a:rPr>
              <a:t>. это не тот кто столкнувшись с проблематикой организации. собирает симптомы, ставит диагноз и выписывает рецепт, подобно врачу, имеющему дело с пациентом, а тот, кто оказывает поддержку и помощь, делает других способными справляться со своими проблемами более успешно, чем они это могут сделать без его помощи. Таким образом, системный аналитик больше похож на учителя, чем на врача. Учителя знают, что они не могут научиться вместо своих учеников (которые должны научиться сами), но учителя могут помочь ученикам научиться большему и быстрее, чем это они сделают без учительской помощи.</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583853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1384" y="128187"/>
            <a:ext cx="11830616" cy="6155531"/>
          </a:xfrm>
          <a:prstGeom prst="rect">
            <a:avLst/>
          </a:prstGeom>
        </p:spPr>
        <p:txBody>
          <a:bodyPr wrap="square">
            <a:spAutoFit/>
          </a:bodyPr>
          <a:lstStyle/>
          <a:p>
            <a:pPr algn="just"/>
            <a:r>
              <a:rPr lang="ru-RU"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С другой стороны, системная практика прежде всего является познавательным процессом не только для заказчиков, но и для самих аналитиков. Если они ничему не научатся в ходе работы, то они не практикуют, а консультируют, делясь тем. что они знали заранее. Другими словами, цель практики - поднять исследуемую систему, а также все ее заинтересованные стороны и самих аналитиков. вовлеченных в работу, на более высокий уровень понимания и интеллектуального развития.</a:t>
            </a:r>
          </a:p>
          <a:p>
            <a:pPr algn="just"/>
            <a:r>
              <a:rPr lang="ru-RU" sz="2800" dirty="0" smtClean="0">
                <a:latin typeface="Times New Roman" pitchFamily="18" charset="0"/>
                <a:cs typeface="Times New Roman" pitchFamily="18" charset="0"/>
              </a:rPr>
              <a:t>Развитие связано с обучением, а обучаться за других невозможно. поэтому невозможно развивать другого человека или экономическую систему извне. Единственный способ развития это саморазвитие. Тем не менее можно поощрять и поддерживать развитие других, но только при их участии. Поэтому участие заинтересованных сторон в системной практике абсолютно необходимо.</a:t>
            </a:r>
          </a:p>
          <a:p>
            <a:pPr algn="just">
              <a:lnSpc>
                <a:spcPct val="150000"/>
              </a:lnSpc>
              <a:spcAft>
                <a:spcPts val="0"/>
              </a:spcAft>
            </a:pPr>
            <a:endParaRPr lang="ru-RU" sz="20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463858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6224" y="918597"/>
            <a:ext cx="11915775" cy="5262979"/>
          </a:xfrm>
          <a:prstGeom prst="rect">
            <a:avLst/>
          </a:prstGeom>
        </p:spPr>
        <p:txBody>
          <a:bodyPr wrap="square">
            <a:spAutoFit/>
          </a:bodyPr>
          <a:lstStyle/>
          <a:p>
            <a:pPr algn="just"/>
            <a:r>
              <a:rPr lang="ru-RU"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 Если некоторые из заинтересованных сторон представляют собой малодоступные или слишком малочисленные группы, то необходимо выбрать типовых представителей этих групп и работать с ними как в ходе проведения системного анализа, так в ходе внедрения его результатов. Лишь в крайнем случае аналитик может брать на себя представительство отдельных заинтересованных сторон и то после тщательного изучения их интересов.</a:t>
            </a:r>
          </a:p>
          <a:p>
            <a:pPr algn="just"/>
            <a:r>
              <a:rPr lang="ru-RU" sz="3200" dirty="0" smtClean="0">
                <a:latin typeface="Times New Roman" pitchFamily="18" charset="0"/>
                <a:cs typeface="Times New Roman" pitchFamily="18" charset="0"/>
              </a:rPr>
              <a:t> </a:t>
            </a:r>
          </a:p>
          <a:p>
            <a:pPr algn="just">
              <a:lnSpc>
                <a:spcPct val="150000"/>
              </a:lnSpc>
              <a:spcAft>
                <a:spcPts val="0"/>
              </a:spcAft>
            </a:pPr>
            <a:endParaRPr lang="ru-RU" sz="32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263050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01972"/>
          </a:xfrm>
          <a:prstGeom prst="rect">
            <a:avLst/>
          </a:prstGeom>
        </p:spPr>
        <p:txBody>
          <a:bodyPr wrap="square">
            <a:spAutoFit/>
          </a:bodyPr>
          <a:lstStyle/>
          <a:p>
            <a:pPr algn="just"/>
            <a:r>
              <a:rPr lang="ru-RU" sz="2400" dirty="0" smtClean="0">
                <a:effectLst/>
                <a:latin typeface="Times New Roman" pitchFamily="18" charset="0"/>
                <a:ea typeface="Calibri" panose="020F0502020204030204" pitchFamily="34" charset="0"/>
                <a:cs typeface="Times New Roman" pitchFamily="18" charset="0"/>
              </a:rPr>
              <a:t>	</a:t>
            </a:r>
            <a:r>
              <a:rPr lang="ru-RU" sz="2400" b="1" dirty="0" smtClean="0">
                <a:latin typeface="Times New Roman" pitchFamily="18" charset="0"/>
                <a:cs typeface="Times New Roman" pitchFamily="18" charset="0"/>
              </a:rPr>
              <a:t> 2. Условия участия заинтересованных сторон в системном анализе</a:t>
            </a:r>
            <a:endParaRPr lang="ru-RU" sz="2400" dirty="0" smtClean="0">
              <a:latin typeface="Times New Roman" pitchFamily="18" charset="0"/>
              <a:cs typeface="Times New Roman" pitchFamily="18" charset="0"/>
            </a:endParaRPr>
          </a:p>
          <a:p>
            <a:pPr algn="just"/>
            <a:r>
              <a:rPr lang="ru-RU" sz="2400" b="1"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pPr algn="just"/>
            <a:r>
              <a:rPr lang="ru-RU" sz="2700" dirty="0" smtClean="0">
                <a:latin typeface="Times New Roman" pitchFamily="18" charset="0"/>
                <a:cs typeface="Times New Roman" pitchFamily="18" charset="0"/>
              </a:rPr>
              <a:t>Участвовать в системной практике должны все заинтересованные стороны. Однако это участие должно быть добровольным, а не принудительным. Если участие не является добровольным, то оно не может быть эффективным. Таким образом, в процессе внедрения результатов системного анализа важно создать и поддерживать доброжелательную обстановку, чтобы вовлечь в него всех заинтересованных участников системы.</a:t>
            </a:r>
          </a:p>
          <a:p>
            <a:pPr algn="just"/>
            <a:r>
              <a:rPr lang="ru-RU" sz="2700" dirty="0" smtClean="0">
                <a:latin typeface="Times New Roman" pitchFamily="18" charset="0"/>
                <a:cs typeface="Times New Roman" pitchFamily="18" charset="0"/>
              </a:rPr>
              <a:t>Из практики системного анализа известно, что активные элементы системы охотно участвуют в поиске эффективных путей решения ее проблем в тех случаях, когда выполняются три фундаментальные условия:</a:t>
            </a:r>
          </a:p>
          <a:p>
            <a:pPr algn="just"/>
            <a:r>
              <a:rPr lang="ru-RU" sz="2700" dirty="0" smtClean="0">
                <a:latin typeface="Times New Roman" pitchFamily="18" charset="0"/>
                <a:cs typeface="Times New Roman" pitchFamily="18" charset="0"/>
              </a:rPr>
              <a:t>1)участие заинтересованного лица действительно может повлиять на конечные результаты;</a:t>
            </a:r>
          </a:p>
          <a:p>
            <a:pPr algn="just"/>
            <a:r>
              <a:rPr lang="ru-RU" sz="2700" dirty="0" smtClean="0">
                <a:latin typeface="Times New Roman" pitchFamily="18" charset="0"/>
                <a:cs typeface="Times New Roman" pitchFamily="18" charset="0"/>
              </a:rPr>
              <a:t>2)участие в системной практике представляет интерес (увлекательно) для заинтересованного лица;</a:t>
            </a:r>
          </a:p>
          <a:p>
            <a:pPr algn="just"/>
            <a:r>
              <a:rPr lang="ru-RU" sz="2700" dirty="0" smtClean="0">
                <a:latin typeface="Times New Roman" pitchFamily="18" charset="0"/>
                <a:cs typeface="Times New Roman" pitchFamily="18" charset="0"/>
              </a:rPr>
              <a:t>3)вероятность внедрения результатов системного анализа действительно высока.</a:t>
            </a:r>
          </a:p>
          <a:p>
            <a:pPr algn="just">
              <a:lnSpc>
                <a:spcPct val="150000"/>
              </a:lnSpc>
              <a:spcAft>
                <a:spcPts val="0"/>
              </a:spcAft>
            </a:pPr>
            <a:endParaRPr lang="ru-RU" sz="24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3263050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450" y="0"/>
            <a:ext cx="12020549" cy="6771084"/>
          </a:xfrm>
          <a:prstGeom prst="rect">
            <a:avLst/>
          </a:prstGeom>
        </p:spPr>
        <p:txBody>
          <a:bodyPr wrap="square">
            <a:spAutoFit/>
          </a:bodyPr>
          <a:lstStyle/>
          <a:p>
            <a:pPr algn="just"/>
            <a:r>
              <a:rPr lang="ru-RU" sz="2800" dirty="0">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 Первое условие наиболее полно реализуется тогда, когда каждая из заинтересованных сторон чувствует себя равноправной в принятии решений. Если решения принимаются большинством голосов и такое большинство принадлежит одной из заинтересованных сторон, то остальные стороны вряд ли добровольно будут участвовать в работе. Выход в такой ситуации следует искать в консенсусе.</a:t>
            </a:r>
          </a:p>
          <a:p>
            <a:pPr algn="just"/>
            <a:r>
              <a:rPr lang="ru-RU" sz="2800" dirty="0" smtClean="0">
                <a:latin typeface="Times New Roman" pitchFamily="18" charset="0"/>
                <a:cs typeface="Times New Roman" pitchFamily="18" charset="0"/>
              </a:rPr>
              <a:t>Второе условие добровольности участия в системной практике, как правило, обеспечивается вовлечением заинтересованных сторон в процесс интерактивного моделирования и создания идеальной картины будущего. По существу, оно сводится к проектированию новой системы, которая в перспективе должна заменить существующую. Составление такого проекта обычно вызывает живой интерес, поскольку содержит элементы творческой игры. По мере его выполнения участникам становятся все более ясными реальные проблемы и новые возможности системы.</a:t>
            </a:r>
          </a:p>
          <a:p>
            <a:pPr algn="just">
              <a:lnSpc>
                <a:spcPct val="150000"/>
              </a:lnSpc>
              <a:spcAft>
                <a:spcPts val="0"/>
              </a:spcAf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919989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6224" y="222244"/>
            <a:ext cx="11753851" cy="6340197"/>
          </a:xfrm>
          <a:prstGeom prst="rect">
            <a:avLst/>
          </a:prstGeom>
        </p:spPr>
        <p:txBody>
          <a:bodyPr wrap="square">
            <a:spAutoFit/>
          </a:bodyPr>
          <a:lstStyle/>
          <a:p>
            <a:pPr algn="just"/>
            <a:r>
              <a:rPr lang="ru-RU"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 Третье условие добровольности (высокая вероятность внедрения результатов) выполняется лишь тогда, когда лица, принимающие решения, проявляют готовность участвовать в системном анализе и внедрении его результатов. В отечественной литературе это условие известно, как принцип первого руководителя. По этому поводу в свое время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высказался очень категорично: «Лично я не стану участвовать в проекте, в котором не хотят принять участие ответственные лица, и я не стану тратить на него больше времени, чем они. Проблемы их, а не мои; и если они считают, что эти проблемы не стоят их времени, почему я должен считать иначе?».</a:t>
            </a:r>
          </a:p>
          <a:p>
            <a:pPr algn="just"/>
            <a:r>
              <a:rPr lang="ru-RU" sz="2800" dirty="0" smtClean="0">
                <a:latin typeface="Times New Roman" pitchFamily="18" charset="0"/>
                <a:cs typeface="Times New Roman" pitchFamily="18" charset="0"/>
              </a:rPr>
              <a:t>Кроме того, внедрение результатов системного анализа более вероятно, если за его проведение было уплачено. Похоже, люди не очень ценят то, что достается бесплатно.</a:t>
            </a:r>
          </a:p>
          <a:p>
            <a:pPr algn="just">
              <a:lnSpc>
                <a:spcPct val="150000"/>
              </a:lnSpc>
              <a:spcAft>
                <a:spcPts val="0"/>
              </a:spcAf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93607678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1404</Words>
  <Application>Microsoft Office PowerPoint</Application>
  <PresentationFormat>Произвольный</PresentationFormat>
  <Paragraphs>93</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инна</cp:lastModifiedBy>
  <cp:revision>12</cp:revision>
  <dcterms:created xsi:type="dcterms:W3CDTF">2016-02-17T09:52:12Z</dcterms:created>
  <dcterms:modified xsi:type="dcterms:W3CDTF">2020-12-09T06:48:31Z</dcterms:modified>
</cp:coreProperties>
</file>